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2" r:id="rId1"/>
  </p:sldMasterIdLst>
  <p:notesMasterIdLst>
    <p:notesMasterId r:id="rId9"/>
  </p:notes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25" d="100"/>
          <a:sy n="125" d="100"/>
        </p:scale>
        <p:origin x="-80" y="1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2361E2-8F21-7845-9DED-0C321AF374C0}" type="datetimeFigureOut">
              <a:rPr lang="en-US" smtClean="0"/>
              <a:t>2/15/16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E37B42-62DE-8949-8EC0-B68115CE0FA1}" type="slidenum">
              <a:rPr lang="en-US" smtClean="0"/>
              <a:t>‹#›</a:t>
            </a:fld>
            <a:endParaRPr lang="en-US"/>
          </a:p>
        </p:txBody>
      </p:sp>
    </p:spTree>
    <p:extLst>
      <p:ext uri="{BB962C8B-B14F-4D97-AF65-F5344CB8AC3E}">
        <p14:creationId xmlns:p14="http://schemas.microsoft.com/office/powerpoint/2010/main" val="27023776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(Laura </a:t>
            </a:r>
            <a:r>
              <a:rPr lang="en-US" dirty="0" err="1" smtClean="0"/>
              <a:t>Servage</a:t>
            </a:r>
            <a:r>
              <a:rPr lang="en-US" dirty="0" smtClean="0"/>
              <a:t>, 2008</a:t>
            </a:r>
            <a:r>
              <a:rPr lang="en-US" baseline="0" dirty="0" smtClean="0"/>
              <a:t> “Critical and Transformative Practices in PLCs” </a:t>
            </a:r>
            <a:r>
              <a:rPr lang="en-US" i="1" baseline="0" dirty="0" smtClean="0"/>
              <a:t>Teacher Education Quarterly</a:t>
            </a:r>
            <a:r>
              <a:rPr lang="en-US" i="0" baseline="0" dirty="0" smtClean="0"/>
              <a:t>)</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Promote two ideals: </a:t>
            </a:r>
            <a:r>
              <a:rPr lang="en-US" dirty="0" smtClean="0"/>
              <a:t>1. democratic schools</a:t>
            </a:r>
            <a:r>
              <a:rPr lang="en-US" baseline="0" dirty="0" smtClean="0"/>
              <a:t> and 2. schools (relationally bound communities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PLCs promote democratic ideal through</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distributed leadership</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shared decision making</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emphasis on dialogue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Such collaborative teacher learning and community are commonly built in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collective responsibility for student learning</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shared norms (vision or mission)</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mutual regard and caring</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institutional values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 identity of belonging (attempt to relieve alienation)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171450" indent="-171450">
              <a:buFont typeface="Wingdings" charset="0"/>
              <a:buChar char="à"/>
            </a:pPr>
            <a:r>
              <a:rPr lang="en-US" dirty="0" smtClean="0">
                <a:sym typeface="Wingdings"/>
              </a:rPr>
              <a:t>This model</a:t>
            </a:r>
            <a:r>
              <a:rPr lang="en-US" baseline="0" dirty="0" smtClean="0">
                <a:sym typeface="Wingdings"/>
              </a:rPr>
              <a:t> is commonly used to benefit collective work and share responsibility and as a powerful way to meet relationship needs.</a:t>
            </a:r>
          </a:p>
          <a:p>
            <a:pPr marL="171450" indent="-171450">
              <a:buFont typeface="Wingdings" charset="0"/>
              <a:buChar char="à"/>
            </a:pPr>
            <a:endParaRPr lang="en-US" baseline="0" dirty="0" smtClean="0">
              <a:sym typeface="Wingdings"/>
            </a:endParaRPr>
          </a:p>
          <a:p>
            <a:pPr marL="0" marR="0" indent="0" algn="l" defTabSz="457200" rtl="0" eaLnBrk="1" fontAlgn="auto" latinLnBrk="0" hangingPunct="1">
              <a:lnSpc>
                <a:spcPct val="100000"/>
              </a:lnSpc>
              <a:spcBef>
                <a:spcPts val="0"/>
              </a:spcBef>
              <a:spcAft>
                <a:spcPts val="0"/>
              </a:spcAft>
              <a:buClrTx/>
              <a:buSzTx/>
              <a:buFont typeface="Wingdings" charset="0"/>
              <a:buNone/>
              <a:tabLst/>
              <a:defRPr/>
            </a:pPr>
            <a:r>
              <a:rPr lang="en-US" baseline="0" dirty="0" smtClean="0">
                <a:sym typeface="Wingdings"/>
              </a:rPr>
              <a:t>“When we learn together as a community toward a shared purpose, we are creating an environment in which we feel congruence and worth.” (Lambert, 2003, pg. 4 - </a:t>
            </a:r>
            <a:r>
              <a:rPr lang="en-US" sz="1200" i="1" kern="1200" dirty="0" smtClean="0">
                <a:solidFill>
                  <a:schemeClr val="tx1"/>
                </a:solidFill>
                <a:effectLst/>
                <a:latin typeface="+mn-lt"/>
                <a:ea typeface="+mn-ea"/>
                <a:cs typeface="+mn-cs"/>
              </a:rPr>
              <a:t>Leadership capacity for lasting school improvement</a:t>
            </a:r>
            <a:r>
              <a:rPr lang="en-US" sz="1200" i="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a:t>
            </a:r>
            <a:endParaRPr lang="en-US" dirty="0" smtClean="0"/>
          </a:p>
          <a:p>
            <a:pPr marL="0" indent="0">
              <a:buFont typeface="Wingdings" charset="0"/>
              <a:buNone/>
            </a:pPr>
            <a:endParaRPr lang="en-US" baseline="0" dirty="0" smtClean="0">
              <a:sym typeface="Wingdings"/>
            </a:endParaRPr>
          </a:p>
          <a:p>
            <a:pPr marL="0" indent="0">
              <a:buFont typeface="Wingdings" charset="0"/>
              <a:buNone/>
            </a:pPr>
            <a:r>
              <a:rPr lang="en-US" b="1" baseline="0" dirty="0" smtClean="0">
                <a:sym typeface="Wingdings"/>
              </a:rPr>
              <a:t>PLCs aim/hope to create</a:t>
            </a:r>
            <a:r>
              <a:rPr lang="en-US" baseline="0" dirty="0" smtClean="0">
                <a:sym typeface="Wingdings"/>
              </a:rPr>
              <a:t>(</a:t>
            </a:r>
            <a:r>
              <a:rPr lang="en-US" baseline="0" dirty="0" err="1" smtClean="0">
                <a:sym typeface="Wingdings"/>
              </a:rPr>
              <a:t>Zmuda</a:t>
            </a:r>
            <a:r>
              <a:rPr lang="en-US" baseline="0" dirty="0" smtClean="0">
                <a:sym typeface="Wingdings"/>
              </a:rPr>
              <a:t>, </a:t>
            </a:r>
            <a:r>
              <a:rPr lang="en-US" baseline="0" dirty="0" err="1" smtClean="0">
                <a:sym typeface="Wingdings"/>
              </a:rPr>
              <a:t>Kuklis</a:t>
            </a:r>
            <a:r>
              <a:rPr lang="en-US" baseline="0" dirty="0" smtClean="0">
                <a:sym typeface="Wingdings"/>
              </a:rPr>
              <a:t>, &amp; </a:t>
            </a:r>
            <a:r>
              <a:rPr lang="en-US" baseline="0" dirty="0" err="1" smtClean="0">
                <a:sym typeface="Wingdings"/>
              </a:rPr>
              <a:t>Klien</a:t>
            </a:r>
            <a:r>
              <a:rPr lang="en-US" baseline="0" dirty="0" smtClean="0">
                <a:sym typeface="Wingdings"/>
              </a:rPr>
              <a:t>, 2004)</a:t>
            </a:r>
          </a:p>
          <a:p>
            <a:pPr marL="171450" indent="-171450">
              <a:buFontTx/>
              <a:buChar char="-"/>
            </a:pPr>
            <a:r>
              <a:rPr lang="en-US" baseline="0" dirty="0" smtClean="0">
                <a:sym typeface="Wingdings"/>
              </a:rPr>
              <a:t>Significant shifts in the cultural and thinking of schools</a:t>
            </a:r>
          </a:p>
          <a:p>
            <a:pPr marL="171450" indent="-171450">
              <a:buFontTx/>
              <a:buChar char="-"/>
            </a:pPr>
            <a:r>
              <a:rPr lang="en-US" baseline="0" dirty="0" smtClean="0">
                <a:sym typeface="Wingdings"/>
              </a:rPr>
              <a:t>Share work and critically examine practice with others as trusted members of school community and always against the standards of excellence defined by the shared vision</a:t>
            </a:r>
          </a:p>
          <a:p>
            <a:r>
              <a:rPr lang="en-US" baseline="0" dirty="0" smtClean="0">
                <a:sym typeface="Wingdings"/>
              </a:rPr>
              <a:t>(</a:t>
            </a:r>
            <a:r>
              <a:rPr lang="en-US" sz="1200" i="1" kern="1200" dirty="0" smtClean="0">
                <a:solidFill>
                  <a:schemeClr val="tx1"/>
                </a:solidFill>
                <a:effectLst/>
                <a:latin typeface="+mn-lt"/>
                <a:ea typeface="+mn-ea"/>
                <a:cs typeface="+mn-cs"/>
              </a:rPr>
              <a:t>Professional learning communities at work: Best practices for enhancing student achievement)</a:t>
            </a:r>
            <a:endParaRPr lang="en-US" dirty="0" smtClean="0"/>
          </a:p>
          <a:p>
            <a:pPr marL="0" indent="0">
              <a:buFontTx/>
              <a:buNone/>
            </a:pPr>
            <a:endParaRPr lang="en-US" baseline="0" dirty="0" smtClean="0">
              <a:sym typeface="Wingding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63E37B42-62DE-8949-8EC0-B68115CE0FA1}" type="slidenum">
              <a:rPr lang="en-US" smtClean="0"/>
              <a:t>2</a:t>
            </a:fld>
            <a:endParaRPr lang="en-US"/>
          </a:p>
        </p:txBody>
      </p:sp>
    </p:spTree>
    <p:extLst>
      <p:ext uri="{BB962C8B-B14F-4D97-AF65-F5344CB8AC3E}">
        <p14:creationId xmlns:p14="http://schemas.microsoft.com/office/powerpoint/2010/main" val="3760885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Intensions</a:t>
            </a:r>
            <a:r>
              <a:rPr lang="en-US" dirty="0" smtClean="0"/>
              <a:t> – flexible</a:t>
            </a:r>
            <a:r>
              <a:rPr lang="en-US" baseline="0" dirty="0" smtClean="0"/>
              <a:t> space for collaborative inquiry into writing instruction and student writing; nourish scholarship of teaching and its application to student learning.</a:t>
            </a:r>
          </a:p>
          <a:p>
            <a:endParaRPr lang="en-US" baseline="0" dirty="0" smtClean="0"/>
          </a:p>
          <a:p>
            <a:r>
              <a:rPr lang="en-US" b="1" baseline="0" dirty="0" smtClean="0"/>
              <a:t>2 groups </a:t>
            </a:r>
          </a:p>
          <a:p>
            <a:r>
              <a:rPr lang="en-US" b="0" baseline="0" dirty="0" smtClean="0"/>
              <a:t>Group 1: Writing and critical thinking</a:t>
            </a:r>
          </a:p>
          <a:p>
            <a:r>
              <a:rPr lang="en-US" b="0" baseline="0" dirty="0" smtClean="0"/>
              <a:t>6participants (2 English, Finance, Interior Design &amp; </a:t>
            </a:r>
            <a:r>
              <a:rPr lang="en-US" b="0" baseline="0" dirty="0" err="1" smtClean="0"/>
              <a:t>Merch</a:t>
            </a:r>
            <a:r>
              <a:rPr lang="en-US" b="0" baseline="0" dirty="0" smtClean="0"/>
              <a:t>, </a:t>
            </a:r>
            <a:r>
              <a:rPr lang="en-US" b="0" baseline="0" dirty="0" err="1" smtClean="0"/>
              <a:t>Poli</a:t>
            </a:r>
            <a:r>
              <a:rPr lang="en-US" b="0" baseline="0" dirty="0" smtClean="0"/>
              <a:t> Sci., Bio Ethics</a:t>
            </a:r>
          </a:p>
          <a:p>
            <a:r>
              <a:rPr lang="en-US" b="0" baseline="0" dirty="0" smtClean="0"/>
              <a:t>Facilitator – bioethics</a:t>
            </a:r>
          </a:p>
          <a:p>
            <a:endParaRPr lang="en-US" b="0" baseline="0" dirty="0" smtClean="0"/>
          </a:p>
          <a:p>
            <a:r>
              <a:rPr lang="en-US" b="0" baseline="0" dirty="0" smtClean="0"/>
              <a:t>Group 2: Writing as a Process</a:t>
            </a:r>
          </a:p>
          <a:p>
            <a:r>
              <a:rPr lang="en-US" b="0" baseline="0" dirty="0" smtClean="0"/>
              <a:t>8 participants (Education, Theater &amp; Dance, Psychology, 3 English, Computer Science, History)</a:t>
            </a:r>
          </a:p>
          <a:p>
            <a:r>
              <a:rPr lang="en-US" b="0" baseline="0" dirty="0" smtClean="0"/>
              <a:t>Facilitator - English</a:t>
            </a:r>
          </a:p>
          <a:p>
            <a:pPr marL="0" indent="0">
              <a:buNone/>
            </a:pPr>
            <a:endParaRPr lang="en-US" b="0" dirty="0" smtClean="0"/>
          </a:p>
          <a:p>
            <a:pPr marL="0" indent="0">
              <a:buNone/>
            </a:pPr>
            <a:r>
              <a:rPr lang="en-US" b="1" dirty="0" smtClean="0"/>
              <a:t>Supply funds</a:t>
            </a:r>
          </a:p>
          <a:p>
            <a:endParaRPr lang="en-US" dirty="0" smtClean="0"/>
          </a:p>
          <a:p>
            <a:r>
              <a:rPr lang="en-US" b="1" dirty="0" smtClean="0"/>
              <a:t>Timeline</a:t>
            </a:r>
            <a:r>
              <a:rPr lang="en-US" dirty="0" smtClean="0"/>
              <a:t> – scaffold process of collaboration including </a:t>
            </a:r>
            <a:r>
              <a:rPr lang="en-US" dirty="0" err="1" smtClean="0"/>
              <a:t>activitie</a:t>
            </a:r>
            <a:r>
              <a:rPr lang="en-US" dirty="0" smtClean="0"/>
              <a:t>.</a:t>
            </a:r>
            <a:r>
              <a:rPr lang="en-US" baseline="0" dirty="0" smtClean="0"/>
              <a:t>  For example, </a:t>
            </a:r>
            <a:endParaRPr lang="en-US" dirty="0" smtClean="0"/>
          </a:p>
          <a:p>
            <a:pPr lvl="1"/>
            <a:r>
              <a:rPr lang="en-US" dirty="0" smtClean="0"/>
              <a:t>11/11: topic selection</a:t>
            </a:r>
            <a:r>
              <a:rPr lang="en-US" baseline="0" dirty="0" smtClean="0"/>
              <a:t> and list of desired resources</a:t>
            </a:r>
          </a:p>
          <a:p>
            <a:pPr lvl="1"/>
            <a:r>
              <a:rPr lang="en-US" baseline="0" dirty="0" smtClean="0"/>
              <a:t>11/25:</a:t>
            </a:r>
            <a:r>
              <a:rPr lang="en-US" dirty="0" smtClean="0"/>
              <a:t> source collection</a:t>
            </a:r>
            <a:r>
              <a:rPr lang="en-US" baseline="0" dirty="0" smtClean="0"/>
              <a:t> and participant responsibility</a:t>
            </a:r>
          </a:p>
          <a:p>
            <a:pPr lvl="1"/>
            <a:r>
              <a:rPr lang="en-US" baseline="0" dirty="0" smtClean="0"/>
              <a:t>1/20: status report of how research is going, how far along people are with reading/sharing</a:t>
            </a:r>
          </a:p>
          <a:p>
            <a:pPr lvl="1"/>
            <a:r>
              <a:rPr lang="en-US" baseline="0" dirty="0" smtClean="0"/>
              <a:t>2/17: description of projects each member is working on and list of additional resources desired</a:t>
            </a:r>
          </a:p>
          <a:p>
            <a:pPr lvl="1"/>
            <a:r>
              <a:rPr lang="en-US" baseline="0" dirty="0" smtClean="0"/>
              <a:t>3/17: status report</a:t>
            </a:r>
          </a:p>
          <a:p>
            <a:pPr lvl="1"/>
            <a:r>
              <a:rPr lang="en-US" baseline="0" dirty="0" smtClean="0"/>
              <a:t>mid-late April: presentations/sharing with ECU community</a:t>
            </a:r>
            <a:endParaRPr lang="en-US" dirty="0" smtClean="0"/>
          </a:p>
          <a:p>
            <a:endParaRPr lang="en-US" dirty="0" smtClean="0"/>
          </a:p>
          <a:p>
            <a:r>
              <a:rPr lang="en-US" b="1" dirty="0" smtClean="0"/>
              <a:t>Facilitators</a:t>
            </a:r>
            <a:r>
              <a:rPr lang="en-US" dirty="0" smtClean="0"/>
              <a:t>:</a:t>
            </a:r>
            <a:r>
              <a:rPr lang="en-US" baseline="0" dirty="0" smtClean="0"/>
              <a:t> experienced instructors, participants in other UWP PD, communication between group and UWP, guide group on productive path…</a:t>
            </a:r>
          </a:p>
          <a:p>
            <a:endParaRPr lang="en-US" baseline="0" dirty="0" smtClean="0"/>
          </a:p>
          <a:p>
            <a:r>
              <a:rPr lang="en-US" baseline="0" dirty="0" smtClean="0"/>
              <a:t>Wendy and I offered services/support (like scheduling space for meetings, creating digital spaces for groups, and providing ideas for scholarship) but tried to step back and le them lead after initial meeting.  We had regular ‘check-ins’ with facilitators.</a:t>
            </a:r>
          </a:p>
          <a:p>
            <a:endParaRPr lang="en-US" dirty="0" smtClean="0"/>
          </a:p>
          <a:p>
            <a:r>
              <a:rPr lang="en-US" b="1" dirty="0" smtClean="0"/>
              <a:t>Heuristic </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Components of Writing &amp; Learning Communities</a:t>
            </a:r>
            <a:endParaRPr lang="en-US" sz="1200" kern="1200" dirty="0" smtClean="0">
              <a:solidFill>
                <a:schemeClr val="tx1"/>
              </a:solidFill>
              <a:effectLst/>
              <a:latin typeface="+mn-lt"/>
              <a:ea typeface="+mn-ea"/>
              <a:cs typeface="+mn-cs"/>
            </a:endParaRPr>
          </a:p>
          <a:p>
            <a:endParaRPr lang="en-US" dirty="0" smtClean="0"/>
          </a:p>
          <a:p>
            <a:r>
              <a:rPr lang="en-US" sz="1200" kern="1200" dirty="0" smtClean="0">
                <a:solidFill>
                  <a:schemeClr val="tx1"/>
                </a:solidFill>
                <a:effectLst/>
                <a:latin typeface="+mn-lt"/>
                <a:ea typeface="+mn-ea"/>
                <a:cs typeface="+mn-cs"/>
              </a:rPr>
              <a:t>Mission and Purpose</a:t>
            </a:r>
          </a:p>
          <a:p>
            <a:pPr lvl="0"/>
            <a:r>
              <a:rPr lang="en-US" sz="1200" kern="1200" dirty="0" smtClean="0">
                <a:solidFill>
                  <a:schemeClr val="tx1"/>
                </a:solidFill>
                <a:effectLst/>
                <a:latin typeface="+mn-lt"/>
                <a:ea typeface="+mn-ea"/>
                <a:cs typeface="+mn-cs"/>
              </a:rPr>
              <a:t>Goals for the institution (What do you want the WLC to accomplish?)</a:t>
            </a:r>
          </a:p>
          <a:p>
            <a:pPr lvl="0"/>
            <a:r>
              <a:rPr lang="en-US" sz="1200" kern="1200" dirty="0" smtClean="0">
                <a:solidFill>
                  <a:schemeClr val="tx1"/>
                </a:solidFill>
                <a:effectLst/>
                <a:latin typeface="+mn-lt"/>
                <a:ea typeface="+mn-ea"/>
                <a:cs typeface="+mn-cs"/>
              </a:rPr>
              <a:t>Objectives for each WLC (How do you plan to bring about the above goals through specific objectives for each WLC?)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Curriculum</a:t>
            </a:r>
          </a:p>
          <a:p>
            <a:pPr lvl="0"/>
            <a:r>
              <a:rPr lang="en-US" sz="1200" kern="1200" dirty="0" smtClean="0">
                <a:solidFill>
                  <a:schemeClr val="tx1"/>
                </a:solidFill>
                <a:effectLst/>
                <a:latin typeface="+mn-lt"/>
                <a:ea typeface="+mn-ea"/>
                <a:cs typeface="+mn-cs"/>
              </a:rPr>
              <a:t>What issues and topic to address within each WLC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Meetings and Activities</a:t>
            </a:r>
          </a:p>
          <a:p>
            <a:pPr lvl="0"/>
            <a:r>
              <a:rPr lang="en-US" sz="1200" kern="1200" dirty="0" smtClean="0">
                <a:solidFill>
                  <a:schemeClr val="tx1"/>
                </a:solidFill>
                <a:effectLst/>
                <a:latin typeface="+mn-lt"/>
                <a:ea typeface="+mn-ea"/>
                <a:cs typeface="+mn-cs"/>
              </a:rPr>
              <a:t> Seminars – length, frequency, topics</a:t>
            </a:r>
          </a:p>
          <a:p>
            <a:pPr lvl="0"/>
            <a:r>
              <a:rPr lang="en-US" sz="1200" kern="1200" dirty="0" smtClean="0">
                <a:solidFill>
                  <a:schemeClr val="tx1"/>
                </a:solidFill>
                <a:effectLst/>
                <a:latin typeface="+mn-lt"/>
                <a:ea typeface="+mn-ea"/>
                <a:cs typeface="+mn-cs"/>
              </a:rPr>
              <a:t> Conferences – getting away; learning from and sharing with others</a:t>
            </a:r>
          </a:p>
          <a:p>
            <a:pPr lvl="0"/>
            <a:r>
              <a:rPr lang="en-US" sz="1200" kern="1200" dirty="0" smtClean="0">
                <a:solidFill>
                  <a:schemeClr val="tx1"/>
                </a:solidFill>
                <a:effectLst/>
                <a:latin typeface="+mn-lt"/>
                <a:ea typeface="+mn-ea"/>
                <a:cs typeface="+mn-cs"/>
              </a:rPr>
              <a:t> Social amenities and gatherings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Scholarly Process</a:t>
            </a:r>
          </a:p>
          <a:p>
            <a:pPr lvl="0"/>
            <a:r>
              <a:rPr lang="en-US" sz="1200" kern="1200" dirty="0" smtClean="0">
                <a:solidFill>
                  <a:schemeClr val="tx1"/>
                </a:solidFill>
                <a:effectLst/>
                <a:latin typeface="+mn-lt"/>
                <a:ea typeface="+mn-ea"/>
                <a:cs typeface="+mn-cs"/>
              </a:rPr>
              <a:t>The literature – articles, focus book</a:t>
            </a:r>
          </a:p>
          <a:p>
            <a:pPr lvl="0"/>
            <a:r>
              <a:rPr lang="en-US" sz="1200" kern="1200" dirty="0" smtClean="0">
                <a:solidFill>
                  <a:schemeClr val="tx1"/>
                </a:solidFill>
                <a:effectLst/>
                <a:latin typeface="+mn-lt"/>
                <a:ea typeface="+mn-ea"/>
                <a:cs typeface="+mn-cs"/>
              </a:rPr>
              <a:t>Individual teaching projects or other projects</a:t>
            </a:r>
          </a:p>
          <a:p>
            <a:pPr lvl="0"/>
            <a:r>
              <a:rPr lang="en-US" sz="1200" kern="1200" dirty="0" smtClean="0">
                <a:solidFill>
                  <a:schemeClr val="tx1"/>
                </a:solidFill>
                <a:effectLst/>
                <a:latin typeface="+mn-lt"/>
                <a:ea typeface="+mn-ea"/>
                <a:cs typeface="+mn-cs"/>
              </a:rPr>
              <a:t>Presentations, both on campus and at conferences – by individual members of the WLC and the entire group</a:t>
            </a:r>
          </a:p>
          <a:p>
            <a:pPr lvl="0"/>
            <a:r>
              <a:rPr lang="en-US" sz="1200" kern="1200" dirty="0" smtClean="0">
                <a:solidFill>
                  <a:schemeClr val="tx1"/>
                </a:solidFill>
                <a:effectLst/>
                <a:latin typeface="+mn-lt"/>
                <a:ea typeface="+mn-ea"/>
                <a:cs typeface="+mn-cs"/>
              </a:rPr>
              <a:t>Course or project </a:t>
            </a:r>
            <a:r>
              <a:rPr lang="en-US" sz="1200" kern="1200" dirty="0" err="1" smtClean="0">
                <a:solidFill>
                  <a:schemeClr val="tx1"/>
                </a:solidFill>
                <a:effectLst/>
                <a:latin typeface="+mn-lt"/>
                <a:ea typeface="+mn-ea"/>
                <a:cs typeface="+mn-cs"/>
              </a:rPr>
              <a:t>miniportfolio</a:t>
            </a:r>
            <a:r>
              <a:rPr lang="en-US" sz="1200" kern="1200" dirty="0" smtClean="0">
                <a:solidFill>
                  <a:schemeClr val="tx1"/>
                </a:solidFill>
                <a:effectLst/>
                <a:latin typeface="+mn-lt"/>
                <a:ea typeface="+mn-ea"/>
                <a:cs typeface="+mn-cs"/>
              </a:rPr>
              <a:t> – prepared by each WLC member for her focus course or project</a:t>
            </a:r>
          </a:p>
          <a:p>
            <a:pPr lvl="0"/>
            <a:r>
              <a:rPr lang="en-US" sz="1200" kern="1200" dirty="0" smtClean="0">
                <a:solidFill>
                  <a:schemeClr val="tx1"/>
                </a:solidFill>
                <a:effectLst/>
                <a:latin typeface="+mn-lt"/>
                <a:ea typeface="+mn-ea"/>
                <a:cs typeface="+mn-cs"/>
              </a:rPr>
              <a:t>The scholarship of teaching and learning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Budget</a:t>
            </a:r>
          </a:p>
          <a:p>
            <a:pPr lvl="0"/>
            <a:r>
              <a:rPr lang="en-US" sz="1200" kern="1200" dirty="0" smtClean="0">
                <a:solidFill>
                  <a:schemeClr val="tx1"/>
                </a:solidFill>
                <a:effectLst/>
                <a:latin typeface="+mn-lt"/>
                <a:ea typeface="+mn-ea"/>
                <a:cs typeface="+mn-cs"/>
              </a:rPr>
              <a:t>With a total of $400 for your group, how will you budget your money?</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Include everything you may need in your list, and place asterisks by the items that are your highest priorities</a:t>
            </a:r>
            <a:r>
              <a:rPr lang="en-US" dirty="0" smtClean="0">
                <a:effectLst/>
              </a:rPr>
              <a:t> </a:t>
            </a:r>
            <a:endParaRPr lang="en-US" dirty="0" smtClean="0"/>
          </a:p>
          <a:p>
            <a:endParaRPr lang="en-US" dirty="0" smtClean="0"/>
          </a:p>
          <a:p>
            <a:r>
              <a:rPr lang="en-US" b="1" dirty="0" smtClean="0"/>
              <a:t>Group products</a:t>
            </a:r>
          </a:p>
          <a:p>
            <a:r>
              <a:rPr lang="en-US" b="0" dirty="0" smtClean="0"/>
              <a:t>Part</a:t>
            </a:r>
            <a:r>
              <a:rPr lang="en-US" b="0" baseline="0" dirty="0" smtClean="0"/>
              <a:t> of WAC PD series and accessible online</a:t>
            </a:r>
            <a:endParaRPr lang="en-US" b="0" dirty="0" smtClean="0"/>
          </a:p>
          <a:p>
            <a:endParaRPr lang="en-US" dirty="0"/>
          </a:p>
        </p:txBody>
      </p:sp>
      <p:sp>
        <p:nvSpPr>
          <p:cNvPr id="4" name="Slide Number Placeholder 3"/>
          <p:cNvSpPr>
            <a:spLocks noGrp="1"/>
          </p:cNvSpPr>
          <p:nvPr>
            <p:ph type="sldNum" sz="quarter" idx="10"/>
          </p:nvPr>
        </p:nvSpPr>
        <p:spPr/>
        <p:txBody>
          <a:bodyPr/>
          <a:lstStyle/>
          <a:p>
            <a:fld id="{63E37B42-62DE-8949-8EC0-B68115CE0FA1}" type="slidenum">
              <a:rPr lang="en-US" smtClean="0"/>
              <a:t>3</a:t>
            </a:fld>
            <a:endParaRPr lang="en-US"/>
          </a:p>
        </p:txBody>
      </p:sp>
    </p:spTree>
    <p:extLst>
      <p:ext uri="{BB962C8B-B14F-4D97-AF65-F5344CB8AC3E}">
        <p14:creationId xmlns:p14="http://schemas.microsoft.com/office/powerpoint/2010/main" val="31524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11 of the 14 participants</a:t>
            </a:r>
            <a:r>
              <a:rPr lang="en-US" b="0" baseline="0" dirty="0" smtClean="0"/>
              <a:t> completed</a:t>
            </a:r>
          </a:p>
          <a:p>
            <a:endParaRPr lang="en-US" b="0" baseline="0" dirty="0" smtClean="0"/>
          </a:p>
          <a:p>
            <a:r>
              <a:rPr lang="en-US" b="0" baseline="0" dirty="0" smtClean="0"/>
              <a:t>Open coding of qualitative data </a:t>
            </a:r>
            <a:r>
              <a:rPr lang="en-US" b="0" baseline="0" dirty="0" smtClean="0">
                <a:sym typeface="Wingdings"/>
              </a:rPr>
              <a:t> overall, positive but room to improve revealed throughout.</a:t>
            </a:r>
            <a:endParaRPr lang="en-US" b="0" dirty="0" smtClean="0"/>
          </a:p>
          <a:p>
            <a:endParaRPr lang="en-US" b="1" dirty="0" smtClean="0"/>
          </a:p>
          <a:p>
            <a:r>
              <a:rPr lang="en-US" b="1" dirty="0" smtClean="0"/>
              <a:t>Why did</a:t>
            </a:r>
            <a:r>
              <a:rPr lang="en-US" b="1" baseline="0" dirty="0" smtClean="0"/>
              <a:t> you participate </a:t>
            </a:r>
          </a:p>
          <a:p>
            <a:r>
              <a:rPr lang="en-US" baseline="0" dirty="0" smtClean="0"/>
              <a:t>Ex 1: </a:t>
            </a:r>
            <a:r>
              <a:rPr lang="en-US" sz="1200" kern="1200" dirty="0" smtClean="0">
                <a:solidFill>
                  <a:schemeClr val="tx1"/>
                </a:solidFill>
                <a:effectLst/>
                <a:latin typeface="+mn-lt"/>
                <a:ea typeface="+mn-ea"/>
                <a:cs typeface="+mn-cs"/>
              </a:rPr>
              <a:t>I wanted to network with faculty in other areas, and I was curious to see if others shared my same concerns about student writing. I also knew that hearing their writing concerns would help me to be a better teacher of writing.</a:t>
            </a:r>
            <a:r>
              <a:rPr lang="en-US" dirty="0" smtClean="0">
                <a:effectLst/>
              </a:rPr>
              <a:t> </a:t>
            </a:r>
          </a:p>
          <a:p>
            <a:r>
              <a:rPr lang="en-US" dirty="0" smtClean="0">
                <a:effectLst/>
              </a:rPr>
              <a:t>Ex 2: </a:t>
            </a:r>
            <a:r>
              <a:rPr lang="en-US" sz="1200" kern="1200" dirty="0" smtClean="0">
                <a:solidFill>
                  <a:schemeClr val="tx1"/>
                </a:solidFill>
                <a:effectLst/>
                <a:latin typeface="+mn-lt"/>
                <a:ea typeface="+mn-ea"/>
                <a:cs typeface="+mn-cs"/>
              </a:rPr>
              <a:t>I am working to improve my ability to teach students how to write, research, and analyze to the standards of our discipline.  It was not something I was ever "taught." I learned by doing and through writing and revising.  I feel I owe it to my students to get better at it!  I am also striving to be a more constructive grader of student writing.</a:t>
            </a:r>
            <a:r>
              <a:rPr lang="en-US" dirty="0" smtClean="0">
                <a:effectLst/>
              </a:rPr>
              <a:t> </a:t>
            </a:r>
          </a:p>
          <a:p>
            <a:r>
              <a:rPr lang="en-US" b="1" dirty="0" smtClean="0">
                <a:effectLst/>
              </a:rPr>
              <a:t/>
            </a:r>
            <a:br>
              <a:rPr lang="en-US" b="1" dirty="0" smtClean="0">
                <a:effectLst/>
              </a:rPr>
            </a:br>
            <a:r>
              <a:rPr lang="en-US" b="1" dirty="0" err="1" smtClean="0">
                <a:effectLst/>
              </a:rPr>
              <a:t>Amt</a:t>
            </a:r>
            <a:r>
              <a:rPr lang="en-US" b="1" baseline="0" dirty="0" smtClean="0">
                <a:effectLst/>
              </a:rPr>
              <a:t> of </a:t>
            </a:r>
            <a:r>
              <a:rPr lang="en-US" b="1" baseline="0" dirty="0" err="1" smtClean="0">
                <a:effectLst/>
              </a:rPr>
              <a:t>stucture</a:t>
            </a:r>
            <a:r>
              <a:rPr lang="en-US" b="1" baseline="0" dirty="0" smtClean="0">
                <a:effectLst/>
              </a:rPr>
              <a:t>:</a:t>
            </a:r>
          </a:p>
          <a:p>
            <a:r>
              <a:rPr lang="en-US" baseline="0" dirty="0" smtClean="0">
                <a:effectLst/>
              </a:rPr>
              <a:t>Ex 1: </a:t>
            </a:r>
            <a:r>
              <a:rPr lang="en-US" sz="1200" kern="1200" dirty="0" smtClean="0">
                <a:solidFill>
                  <a:schemeClr val="tx1"/>
                </a:solidFill>
                <a:effectLst/>
                <a:latin typeface="+mn-lt"/>
                <a:ea typeface="+mn-ea"/>
                <a:cs typeface="+mn-cs"/>
              </a:rPr>
              <a:t>This struck a good balance of management and freedom.  We were able to explore the themes selected by our group as we felt appropriate to our creativity and discipline.</a:t>
            </a:r>
            <a:r>
              <a:rPr lang="en-US" dirty="0" smtClean="0">
                <a:effectLst/>
              </a:rPr>
              <a:t> </a:t>
            </a:r>
          </a:p>
          <a:p>
            <a:r>
              <a:rPr lang="en-US" dirty="0" smtClean="0">
                <a:effectLst/>
              </a:rPr>
              <a:t>Ex 2: </a:t>
            </a:r>
            <a:r>
              <a:rPr lang="en-US" sz="1200" kern="1200" dirty="0" smtClean="0">
                <a:solidFill>
                  <a:schemeClr val="tx1"/>
                </a:solidFill>
                <a:effectLst/>
                <a:latin typeface="+mn-lt"/>
                <a:ea typeface="+mn-ea"/>
                <a:cs typeface="+mn-cs"/>
              </a:rPr>
              <a:t>The amount of structure was not a problem, but conflicting goals and poor communication were major obstacles.</a:t>
            </a:r>
            <a:r>
              <a:rPr lang="en-US" dirty="0" smtClean="0">
                <a:effectLst/>
              </a:rPr>
              <a:t> </a:t>
            </a:r>
          </a:p>
          <a:p>
            <a:endParaRPr lang="en-US" dirty="0" smtClean="0">
              <a:effectLst/>
            </a:endParaRPr>
          </a:p>
          <a:p>
            <a:r>
              <a:rPr lang="en-US" b="1" dirty="0" smtClean="0">
                <a:effectLst/>
              </a:rPr>
              <a:t>	- Facilitator</a:t>
            </a:r>
            <a:r>
              <a:rPr lang="en-US" b="1" baseline="0" dirty="0" smtClean="0">
                <a:effectLst/>
              </a:rPr>
              <a:t> role</a:t>
            </a:r>
            <a:r>
              <a:rPr lang="en-US" dirty="0" smtClean="0">
                <a:effectLst/>
              </a:rPr>
              <a:t>:</a:t>
            </a:r>
          </a:p>
          <a:p>
            <a:pPr lvl="1"/>
            <a:r>
              <a:rPr lang="en-US" dirty="0" smtClean="0">
                <a:effectLst/>
              </a:rPr>
              <a:t>Ex 1: </a:t>
            </a:r>
            <a:r>
              <a:rPr lang="en-US" sz="1200" kern="1200" dirty="0" smtClean="0">
                <a:solidFill>
                  <a:schemeClr val="tx1"/>
                </a:solidFill>
                <a:effectLst/>
                <a:latin typeface="+mn-lt"/>
                <a:ea typeface="+mn-ea"/>
                <a:cs typeface="+mn-cs"/>
              </a:rPr>
              <a:t>We had a great group that set reasonable timelines and participated constructively.  Our facilitator did an excellent job of striking a balance between keeping us on task and putting too much pressure on our schedules</a:t>
            </a:r>
          </a:p>
          <a:p>
            <a:pPr lvl="1"/>
            <a:r>
              <a:rPr lang="en-US" dirty="0" smtClean="0">
                <a:effectLst/>
              </a:rPr>
              <a:t>Ex</a:t>
            </a:r>
            <a:r>
              <a:rPr lang="en-US" baseline="0" dirty="0" smtClean="0">
                <a:effectLst/>
              </a:rPr>
              <a:t> 2: </a:t>
            </a:r>
            <a:r>
              <a:rPr lang="en-US" sz="1200" kern="1200" dirty="0" smtClean="0">
                <a:solidFill>
                  <a:schemeClr val="tx1"/>
                </a:solidFill>
                <a:effectLst/>
                <a:latin typeface="+mn-lt"/>
                <a:ea typeface="+mn-ea"/>
                <a:cs typeface="+mn-cs"/>
              </a:rPr>
              <a:t>It wasn't the worst committee experience I've ever had because all of the people were very nice. teacher-dogma instead of finding out what we wanted to learn to be better instructors of writing.</a:t>
            </a:r>
            <a:r>
              <a:rPr lang="en-US" dirty="0" smtClean="0">
                <a:effectLst/>
              </a:rPr>
              <a:t> </a:t>
            </a:r>
          </a:p>
          <a:p>
            <a:pPr lvl="1"/>
            <a:endParaRPr lang="en-US" dirty="0" smtClean="0">
              <a:effectLst/>
            </a:endParaRPr>
          </a:p>
          <a:p>
            <a:pPr lvl="1"/>
            <a:r>
              <a:rPr lang="en-US" dirty="0" smtClean="0">
                <a:effectLst/>
              </a:rPr>
              <a:t> - </a:t>
            </a:r>
            <a:r>
              <a:rPr lang="en-US" b="1" dirty="0" smtClean="0">
                <a:effectLst/>
              </a:rPr>
              <a:t>scaffolding</a:t>
            </a:r>
            <a:r>
              <a:rPr lang="en-US" dirty="0" smtClean="0">
                <a:effectLst/>
              </a:rPr>
              <a:t>:</a:t>
            </a:r>
          </a:p>
          <a:p>
            <a:pPr lvl="1"/>
            <a:r>
              <a:rPr lang="en-US" dirty="0" smtClean="0">
                <a:effectLst/>
              </a:rPr>
              <a:t>Ex</a:t>
            </a:r>
            <a:r>
              <a:rPr lang="en-US" baseline="0" dirty="0" smtClean="0">
                <a:effectLst/>
              </a:rPr>
              <a:t> 1: </a:t>
            </a:r>
            <a:r>
              <a:rPr lang="en-US" sz="1200" kern="1200" dirty="0" smtClean="0">
                <a:solidFill>
                  <a:schemeClr val="tx1"/>
                </a:solidFill>
                <a:effectLst/>
                <a:latin typeface="+mn-lt"/>
                <a:ea typeface="+mn-ea"/>
                <a:cs typeface="+mn-cs"/>
              </a:rPr>
              <a:t>I would love to try this again with a more explicit focus on teacher inquiry and the role of inquiry in university teaching…  I</a:t>
            </a:r>
            <a:r>
              <a:rPr lang="en-US" sz="1200" kern="1200" baseline="0" dirty="0" smtClean="0">
                <a:solidFill>
                  <a:schemeClr val="tx1"/>
                </a:solidFill>
                <a:effectLst/>
                <a:latin typeface="+mn-lt"/>
                <a:ea typeface="+mn-ea"/>
                <a:cs typeface="+mn-cs"/>
              </a:rPr>
              <a:t> w</a:t>
            </a:r>
            <a:r>
              <a:rPr lang="en-US" sz="1200" kern="1200" dirty="0" smtClean="0">
                <a:solidFill>
                  <a:schemeClr val="tx1"/>
                </a:solidFill>
                <a:effectLst/>
                <a:latin typeface="+mn-lt"/>
                <a:ea typeface="+mn-ea"/>
                <a:cs typeface="+mn-cs"/>
              </a:rPr>
              <a:t>ill also suggests *What the Best College Teachers Do* as a common read, and that might be helpful as well.  </a:t>
            </a:r>
          </a:p>
          <a:p>
            <a:pPr lvl="1"/>
            <a:r>
              <a:rPr lang="en-US" dirty="0" smtClean="0">
                <a:effectLst/>
              </a:rPr>
              <a:t>Ex 2: </a:t>
            </a:r>
            <a:r>
              <a:rPr lang="en-US" sz="1200" kern="1200" dirty="0" smtClean="0">
                <a:solidFill>
                  <a:schemeClr val="tx1"/>
                </a:solidFill>
                <a:effectLst/>
                <a:latin typeface="+mn-lt"/>
                <a:ea typeface="+mn-ea"/>
                <a:cs typeface="+mn-cs"/>
              </a:rPr>
              <a:t>I think group leaders should work together with QEP reps to design "syllabi" similar to what Kerri puts together for WAC academy, and potential participants should review those docs, suggest changes, additions, and deletions, etc. and commit to participating in a leader-facilitated but co-created WLC experience.  Perhaps you could survey potential participants ahead of time to find out what kinds of issues/ topics they are interested in and connect WLC participants and leaders with similar interests.  </a:t>
            </a:r>
          </a:p>
          <a:p>
            <a:pPr lvl="1"/>
            <a:endParaRPr lang="en-US" dirty="0" smtClean="0">
              <a:effectLst/>
            </a:endParaRPr>
          </a:p>
          <a:p>
            <a:pPr marL="628650" lvl="1" indent="-171450">
              <a:buFontTx/>
              <a:buChar char="-"/>
            </a:pPr>
            <a:r>
              <a:rPr lang="en-US" b="1" baseline="0" dirty="0" smtClean="0">
                <a:effectLst/>
              </a:rPr>
              <a:t>Use of examples</a:t>
            </a:r>
            <a:r>
              <a:rPr lang="en-US" baseline="0" dirty="0" smtClean="0">
                <a:effectLst/>
              </a:rPr>
              <a:t>:</a:t>
            </a:r>
          </a:p>
          <a:p>
            <a:pPr marL="457200" lvl="1" indent="0">
              <a:buFontTx/>
              <a:buNone/>
            </a:pPr>
            <a:r>
              <a:rPr lang="en-US" baseline="0" dirty="0" smtClean="0">
                <a:effectLst/>
              </a:rPr>
              <a:t>Ex 1: </a:t>
            </a:r>
            <a:r>
              <a:rPr lang="en-US" sz="1200" kern="1200" dirty="0" smtClean="0">
                <a:solidFill>
                  <a:schemeClr val="tx1"/>
                </a:solidFill>
                <a:effectLst/>
                <a:latin typeface="+mn-lt"/>
                <a:ea typeface="+mn-ea"/>
                <a:cs typeface="+mn-cs"/>
              </a:rPr>
              <a:t>It would be nice / appropriate to have this year's WLCs present their project to next year's at some sort of kick-off meeting.  We didn't know much what we were going to do at the beginning.  Giving them a few examples up front might help them get the creative juices flowing.</a:t>
            </a:r>
            <a:r>
              <a:rPr lang="en-US" dirty="0" smtClean="0">
                <a:effectLst/>
              </a:rPr>
              <a:t> </a:t>
            </a:r>
          </a:p>
          <a:p>
            <a:pPr marL="0" indent="0">
              <a:buFontTx/>
              <a:buNone/>
            </a:pPr>
            <a:endParaRPr lang="en-US" dirty="0" smtClean="0">
              <a:effectLst/>
            </a:endParaRPr>
          </a:p>
          <a:p>
            <a:pPr marL="0" indent="0">
              <a:buFontTx/>
              <a:buNone/>
            </a:pPr>
            <a:r>
              <a:rPr lang="en-US" dirty="0" smtClean="0">
                <a:effectLst/>
              </a:rPr>
              <a:t>Most interesting/useful</a:t>
            </a:r>
            <a:r>
              <a:rPr lang="en-US" baseline="0" dirty="0" smtClean="0">
                <a:effectLst/>
              </a:rPr>
              <a:t> aspect</a:t>
            </a:r>
          </a:p>
          <a:p>
            <a:pPr marL="0" indent="0">
              <a:buFontTx/>
              <a:buNone/>
            </a:pPr>
            <a:r>
              <a:rPr lang="en-US" baseline="0" dirty="0" smtClean="0">
                <a:effectLst/>
              </a:rPr>
              <a:t>Ex 1:  </a:t>
            </a:r>
            <a:r>
              <a:rPr lang="en-US" sz="1200" kern="1200" dirty="0" smtClean="0">
                <a:solidFill>
                  <a:schemeClr val="tx1"/>
                </a:solidFill>
                <a:effectLst/>
                <a:latin typeface="+mn-lt"/>
                <a:ea typeface="+mn-ea"/>
                <a:cs typeface="+mn-cs"/>
              </a:rPr>
              <a:t>Exchanging ideas and having dedicated time to think and talk about writing instruction.</a:t>
            </a:r>
            <a:r>
              <a:rPr lang="en-US" dirty="0" smtClean="0">
                <a:effectLst/>
              </a:rPr>
              <a:t> </a:t>
            </a:r>
          </a:p>
          <a:p>
            <a:pPr marL="0" indent="0">
              <a:buFontTx/>
              <a:buNone/>
            </a:pPr>
            <a:r>
              <a:rPr lang="en-US" baseline="0" dirty="0" smtClean="0">
                <a:effectLst/>
              </a:rPr>
              <a:t>Ex 2:  </a:t>
            </a:r>
            <a:r>
              <a:rPr lang="en-US" sz="1200" kern="1200" dirty="0" smtClean="0">
                <a:solidFill>
                  <a:schemeClr val="tx1"/>
                </a:solidFill>
                <a:effectLst/>
                <a:latin typeface="+mn-lt"/>
                <a:ea typeface="+mn-ea"/>
                <a:cs typeface="+mn-cs"/>
              </a:rPr>
              <a:t>Engaging interdisciplinary approaches to encourage student improvement in writing.</a:t>
            </a:r>
            <a:r>
              <a:rPr lang="en-US" dirty="0" smtClean="0">
                <a:effectLst/>
              </a:rPr>
              <a:t> </a:t>
            </a:r>
          </a:p>
          <a:p>
            <a:pPr marL="0" indent="0">
              <a:buFontTx/>
              <a:buNone/>
            </a:pPr>
            <a:r>
              <a:rPr lang="en-US" baseline="0" dirty="0" smtClean="0">
                <a:effectLst/>
              </a:rPr>
              <a:t>Ex 3: </a:t>
            </a:r>
            <a:r>
              <a:rPr lang="en-US" sz="1200" kern="1200" dirty="0" smtClean="0">
                <a:solidFill>
                  <a:schemeClr val="tx1"/>
                </a:solidFill>
                <a:effectLst/>
                <a:latin typeface="+mn-lt"/>
                <a:ea typeface="+mn-ea"/>
                <a:cs typeface="+mn-cs"/>
              </a:rPr>
              <a:t>The handouts/artifacts that we developed were most useful. They are things that I will use in future classes.</a:t>
            </a:r>
            <a:r>
              <a:rPr lang="en-US" dirty="0" smtClean="0">
                <a:effectLst/>
              </a:rPr>
              <a:t> </a:t>
            </a:r>
          </a:p>
          <a:p>
            <a:pPr marL="0" indent="0">
              <a:buFontTx/>
              <a:buNone/>
            </a:pPr>
            <a:endParaRPr lang="en-US" dirty="0" smtClean="0">
              <a:effectLst/>
            </a:endParaRPr>
          </a:p>
          <a:p>
            <a:pPr marL="0" indent="0">
              <a:buFontTx/>
              <a:buNone/>
            </a:pPr>
            <a:r>
              <a:rPr lang="en-US" b="1" dirty="0" smtClean="0">
                <a:effectLst/>
              </a:rPr>
              <a:t>Overall experience</a:t>
            </a:r>
          </a:p>
          <a:p>
            <a:pPr marL="0" indent="0">
              <a:buFontTx/>
              <a:buNone/>
            </a:pPr>
            <a:r>
              <a:rPr lang="en-US" b="0" dirty="0" smtClean="0">
                <a:effectLst/>
              </a:rPr>
              <a:t>Very good (7)</a:t>
            </a:r>
          </a:p>
          <a:p>
            <a:pPr marL="0" indent="0">
              <a:buFontTx/>
              <a:buNone/>
            </a:pPr>
            <a:r>
              <a:rPr lang="en-US" b="0" dirty="0" smtClean="0">
                <a:effectLst/>
              </a:rPr>
              <a:t>Good (2)</a:t>
            </a:r>
          </a:p>
          <a:p>
            <a:pPr marL="0" indent="0">
              <a:buFontTx/>
              <a:buNone/>
            </a:pPr>
            <a:r>
              <a:rPr lang="en-US" b="0" dirty="0" smtClean="0">
                <a:effectLst/>
              </a:rPr>
              <a:t>Very bad (1)</a:t>
            </a:r>
          </a:p>
          <a:p>
            <a:pPr marL="0" indent="0">
              <a:buFontTx/>
              <a:buNone/>
            </a:pPr>
            <a:r>
              <a:rPr lang="en-US" dirty="0" smtClean="0">
                <a:effectLst/>
              </a:rPr>
              <a:t>Ex 1: </a:t>
            </a:r>
            <a:r>
              <a:rPr lang="en-US" sz="1200" kern="1200" dirty="0" smtClean="0">
                <a:solidFill>
                  <a:schemeClr val="tx1"/>
                </a:solidFill>
                <a:effectLst/>
                <a:latin typeface="+mn-lt"/>
                <a:ea typeface="+mn-ea"/>
                <a:cs typeface="+mn-cs"/>
              </a:rPr>
              <a:t>It was a very enjoyable and productive activity.  My WLC-mates were fun and full of great ideas.  I've created several new assignments and class activities and am already using them in my classes with positive effects.</a:t>
            </a:r>
            <a:r>
              <a:rPr lang="en-US" dirty="0" smtClean="0">
                <a:effectLst/>
              </a:rPr>
              <a:t> </a:t>
            </a:r>
            <a:endParaRPr lang="en-US" sz="1200" kern="1200" dirty="0" smtClean="0">
              <a:solidFill>
                <a:schemeClr val="tx1"/>
              </a:solidFill>
              <a:effectLst/>
              <a:latin typeface="+mn-lt"/>
              <a:ea typeface="+mn-ea"/>
              <a:cs typeface="+mn-cs"/>
            </a:endParaRPr>
          </a:p>
          <a:p>
            <a:pPr marL="0" indent="0">
              <a:buFontTx/>
              <a:buNone/>
            </a:pPr>
            <a:r>
              <a:rPr lang="en-US" sz="1200" kern="1200" dirty="0" smtClean="0">
                <a:solidFill>
                  <a:schemeClr val="tx1"/>
                </a:solidFill>
                <a:effectLst/>
                <a:latin typeface="+mn-lt"/>
                <a:ea typeface="+mn-ea"/>
                <a:cs typeface="+mn-cs"/>
              </a:rPr>
              <a:t>Ex 2:  My expectations were totally off-base, and the purpose of this group was not to improve our teaching of writing. We were just the slave labor needed to complete somebody's pet project. … The meetings were extremely tedious and unproductive when we were supposed to discuss the articles that had little value in the way of practical application. If someone wanted to know the ancient history and philosophical perspectives of this field, maybe they would have felt more enthusiastic. For me, this part of the WLC was a waste of time. Then at the end, instead of developing resources, we were just supposed to produce them. This was a very aggravating experience.</a:t>
            </a:r>
            <a:r>
              <a:rPr lang="en-US" dirty="0" smtClean="0">
                <a:effectLst/>
              </a:rPr>
              <a:t> </a:t>
            </a:r>
          </a:p>
          <a:p>
            <a:pPr marL="0" indent="0">
              <a:buFontTx/>
              <a:buNone/>
            </a:pPr>
            <a:endParaRPr lang="en-US" dirty="0" smtClean="0">
              <a:effectLst/>
            </a:endParaRPr>
          </a:p>
        </p:txBody>
      </p:sp>
      <p:sp>
        <p:nvSpPr>
          <p:cNvPr id="4" name="Slide Number Placeholder 3"/>
          <p:cNvSpPr>
            <a:spLocks noGrp="1"/>
          </p:cNvSpPr>
          <p:nvPr>
            <p:ph type="sldNum" sz="quarter" idx="10"/>
          </p:nvPr>
        </p:nvSpPr>
        <p:spPr/>
        <p:txBody>
          <a:bodyPr/>
          <a:lstStyle/>
          <a:p>
            <a:fld id="{63E37B42-62DE-8949-8EC0-B68115CE0FA1}" type="slidenum">
              <a:rPr lang="en-US" smtClean="0"/>
              <a:t>4</a:t>
            </a:fld>
            <a:endParaRPr lang="en-US"/>
          </a:p>
        </p:txBody>
      </p:sp>
    </p:spTree>
    <p:extLst>
      <p:ext uri="{BB962C8B-B14F-4D97-AF65-F5344CB8AC3E}">
        <p14:creationId xmlns:p14="http://schemas.microsoft.com/office/powerpoint/2010/main" val="3571415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Facilitator and scaffolding</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 1: .  The</a:t>
            </a:r>
            <a:r>
              <a:rPr lang="en-US" sz="1200" kern="1200" baseline="0" dirty="0" smtClean="0">
                <a:solidFill>
                  <a:schemeClr val="tx1"/>
                </a:solidFill>
                <a:effectLst/>
                <a:latin typeface="+mn-lt"/>
                <a:ea typeface="+mn-ea"/>
                <a:cs typeface="+mn-cs"/>
              </a:rPr>
              <a:t> facilitator </a:t>
            </a:r>
            <a:r>
              <a:rPr lang="en-US" sz="1200" kern="1200" dirty="0" smtClean="0">
                <a:solidFill>
                  <a:schemeClr val="tx1"/>
                </a:solidFill>
                <a:effectLst/>
                <a:latin typeface="+mn-lt"/>
                <a:ea typeface="+mn-ea"/>
                <a:cs typeface="+mn-cs"/>
              </a:rPr>
              <a:t>was a great choice for someone who can hold just enough pressure on the reins.  We had fun in the meetings, and were productive at the same time.  While it obviously involved taking on extra work to participate, he was considerate of our time and provided a lot of encouragement.  I recommend him or others like him (though there can't be many!) to serve as facilitators for WLCs of the future.</a:t>
            </a:r>
            <a:r>
              <a:rPr lang="en-US" dirty="0" smtClean="0">
                <a:effectLst/>
              </a:rPr>
              <a: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effectLst/>
              </a:rPr>
              <a:t>Ex 2:  </a:t>
            </a:r>
            <a:r>
              <a:rPr lang="en-US" sz="1200" kern="1200" dirty="0" smtClean="0">
                <a:solidFill>
                  <a:schemeClr val="tx1"/>
                </a:solidFill>
                <a:effectLst/>
                <a:latin typeface="+mn-lt"/>
                <a:ea typeface="+mn-ea"/>
                <a:cs typeface="+mn-cs"/>
              </a:rPr>
              <a:t>The facilitator tried very hard to motivate us to study these views about teaching writing and I'm sure she's a great writing instructor, but for this group, the efforts seemed misdirected. There was so much writing-teacher-jargon that much of the time I had little idea what the facilitator was talking about. (Asking questions led to more jargon and longer meetings.) The project seemed like an effort to indoctrinate us in writing-</a:t>
            </a:r>
            <a:endParaRPr lang="en-US" dirty="0" smtClean="0">
              <a:effectLst/>
            </a:endParaRPr>
          </a:p>
          <a:p>
            <a:endParaRPr lang="en-US" sz="1200" kern="1200" dirty="0" smtClean="0">
              <a:solidFill>
                <a:schemeClr val="tx1"/>
              </a:solidFill>
              <a:effectLst/>
              <a:latin typeface="+mn-lt"/>
              <a:ea typeface="+mn-ea"/>
              <a:cs typeface="+mn-cs"/>
            </a:endParaRPr>
          </a:p>
          <a:p>
            <a:endParaRPr lang="en-US" dirty="0" smtClean="0">
              <a:effectLst/>
            </a:endParaRPr>
          </a:p>
          <a:p>
            <a:r>
              <a:rPr lang="en-US" dirty="0" smtClean="0">
                <a:effectLst/>
              </a:rPr>
              <a:t>Wendy and I stepped in</a:t>
            </a:r>
            <a:r>
              <a:rPr lang="en-US" baseline="0" dirty="0" smtClean="0">
                <a:effectLst/>
              </a:rPr>
              <a:t> as facilitators to try and improve experience and so we will be able to speak to the role and provide better preparation for future faculty facilitators</a:t>
            </a:r>
          </a:p>
          <a:p>
            <a:endParaRPr lang="en-US" baseline="0" dirty="0" smtClean="0">
              <a:effectLst/>
            </a:endParaRPr>
          </a:p>
          <a:p>
            <a:r>
              <a:rPr lang="en-US" baseline="0" dirty="0" smtClean="0">
                <a:effectLst/>
              </a:rPr>
              <a:t>Attempted to reach out to other, similar/like-minded inquiry groups already establish on campus…</a:t>
            </a:r>
          </a:p>
          <a:p>
            <a:endParaRPr lang="en-US" baseline="0" dirty="0" smtClean="0">
              <a:effectLst/>
            </a:endParaRPr>
          </a:p>
          <a:p>
            <a:r>
              <a:rPr lang="en-US" baseline="0" dirty="0" smtClean="0">
                <a:effectLst/>
              </a:rPr>
              <a:t>Scaffolding – clearer expectations for final projects while trying to remain flexible, a more detailed timeline, examples of previous groups’ projects</a:t>
            </a:r>
          </a:p>
          <a:p>
            <a:endParaRPr lang="en-US" baseline="0" dirty="0" smtClean="0">
              <a:effectLst/>
            </a:endParaRPr>
          </a:p>
          <a:p>
            <a:r>
              <a:rPr lang="en-US" b="1" baseline="0" dirty="0" smtClean="0">
                <a:effectLst/>
              </a:rPr>
              <a:t>Transformative PD: </a:t>
            </a:r>
            <a:r>
              <a:rPr lang="en-US" sz="1200" kern="1200" dirty="0" smtClean="0">
                <a:solidFill>
                  <a:schemeClr val="tx1"/>
                </a:solidFill>
                <a:effectLst/>
                <a:latin typeface="+mn-lt"/>
                <a:ea typeface="+mn-ea"/>
                <a:cs typeface="+mn-cs"/>
              </a:rPr>
              <a:t>a social process in which one’s actions are guided by the constructions and appropriations of new or revised interpretations of meaning (</a:t>
            </a:r>
            <a:r>
              <a:rPr lang="en-US" sz="1200" kern="1200" dirty="0" err="1" smtClean="0">
                <a:solidFill>
                  <a:schemeClr val="tx1"/>
                </a:solidFill>
                <a:effectLst/>
                <a:latin typeface="+mn-lt"/>
                <a:ea typeface="+mn-ea"/>
                <a:cs typeface="+mn-cs"/>
              </a:rPr>
              <a:t>Mezirow</a:t>
            </a:r>
            <a:r>
              <a:rPr lang="en-US" sz="1200" kern="1200" dirty="0" smtClean="0">
                <a:solidFill>
                  <a:schemeClr val="tx1"/>
                </a:solidFill>
                <a:effectLst/>
                <a:latin typeface="+mn-lt"/>
                <a:ea typeface="+mn-ea"/>
                <a:cs typeface="+mn-cs"/>
              </a:rPr>
              <a:t>, 1994). </a:t>
            </a:r>
          </a:p>
          <a:p>
            <a:r>
              <a:rPr lang="en-US" sz="1200" kern="1200" dirty="0" smtClean="0">
                <a:solidFill>
                  <a:schemeClr val="tx1"/>
                </a:solidFill>
                <a:effectLst/>
                <a:latin typeface="+mn-lt"/>
                <a:ea typeface="+mn-ea"/>
                <a:cs typeface="+mn-cs"/>
              </a:rPr>
              <a:t>(Understanding transformation theory</a:t>
            </a:r>
            <a:r>
              <a:rPr lang="en-US" sz="1200" i="1" kern="1200" dirty="0" smtClean="0">
                <a:solidFill>
                  <a:schemeClr val="tx1"/>
                </a:solidFill>
                <a:effectLst/>
                <a:latin typeface="+mn-lt"/>
                <a:ea typeface="+mn-ea"/>
                <a:cs typeface="+mn-cs"/>
              </a:rPr>
              <a:t>. Adult Education Quarterly, </a:t>
            </a:r>
            <a:r>
              <a:rPr lang="en-US" sz="1200" kern="1200" dirty="0" smtClean="0">
                <a:solidFill>
                  <a:schemeClr val="tx1"/>
                </a:solidFill>
                <a:effectLst/>
                <a:latin typeface="+mn-lt"/>
                <a:ea typeface="+mn-ea"/>
                <a:cs typeface="+mn-cs"/>
              </a:rPr>
              <a:t>44, 222-232)</a:t>
            </a:r>
          </a:p>
          <a:p>
            <a:r>
              <a:rPr lang="en-US" dirty="0" smtClean="0">
                <a:effectLst/>
              </a:rPr>
              <a:t> </a:t>
            </a:r>
            <a:endParaRPr lang="en-US" sz="1200" kern="120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goal of transformative professional development is to educate instructors in such a way that their thoughts, behaviors, and classroom practices are changed due to their participation in PD in ways that promote student achievement (</a:t>
            </a:r>
            <a:r>
              <a:rPr lang="en-US" sz="1200" kern="1200" dirty="0" err="1" smtClean="0">
                <a:solidFill>
                  <a:schemeClr val="tx1"/>
                </a:solidFill>
                <a:effectLst/>
                <a:latin typeface="+mn-lt"/>
                <a:ea typeface="+mn-ea"/>
                <a:cs typeface="+mn-cs"/>
              </a:rPr>
              <a:t>Mezirow</a:t>
            </a:r>
            <a:r>
              <a:rPr lang="en-US" sz="1200" kern="1200" dirty="0" smtClean="0">
                <a:solidFill>
                  <a:schemeClr val="tx1"/>
                </a:solidFill>
                <a:effectLst/>
                <a:latin typeface="+mn-lt"/>
                <a:ea typeface="+mn-ea"/>
                <a:cs typeface="+mn-cs"/>
              </a:rPr>
              <a:t>, 1997).  For teachers, such learning can be considered effective if what an instructor learns in PD is then applied or used to guide action in their teaching context.</a:t>
            </a:r>
          </a:p>
          <a:p>
            <a:r>
              <a:rPr lang="en-US" sz="1200" kern="1200" dirty="0" smtClean="0">
                <a:solidFill>
                  <a:schemeClr val="tx1"/>
                </a:solidFill>
                <a:effectLst/>
                <a:latin typeface="+mn-lt"/>
                <a:ea typeface="+mn-ea"/>
                <a:cs typeface="+mn-cs"/>
              </a:rPr>
              <a:t>Transformative learning: Theory to practice. </a:t>
            </a:r>
            <a:r>
              <a:rPr lang="en-US" sz="1200" i="1" kern="1200" dirty="0" smtClean="0">
                <a:solidFill>
                  <a:schemeClr val="tx1"/>
                </a:solidFill>
                <a:effectLst/>
                <a:latin typeface="+mn-lt"/>
                <a:ea typeface="+mn-ea"/>
                <a:cs typeface="+mn-cs"/>
              </a:rPr>
              <a:t>New Directions for Adult and Continuing Education </a:t>
            </a:r>
            <a:r>
              <a:rPr lang="en-US" sz="1200" kern="1200" dirty="0" smtClean="0">
                <a:solidFill>
                  <a:schemeClr val="tx1"/>
                </a:solidFill>
                <a:effectLst/>
                <a:latin typeface="+mn-lt"/>
                <a:ea typeface="+mn-ea"/>
                <a:cs typeface="+mn-cs"/>
              </a:rPr>
              <a:t>74, 5-12.</a:t>
            </a:r>
            <a:r>
              <a:rPr lang="en-US" dirty="0" smtClean="0">
                <a:effectLst/>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E37B42-62DE-8949-8EC0-B68115CE0FA1}" type="slidenum">
              <a:rPr lang="en-US" smtClean="0"/>
              <a:t>5</a:t>
            </a:fld>
            <a:endParaRPr lang="en-US"/>
          </a:p>
        </p:txBody>
      </p:sp>
    </p:spTree>
    <p:extLst>
      <p:ext uri="{BB962C8B-B14F-4D97-AF65-F5344CB8AC3E}">
        <p14:creationId xmlns:p14="http://schemas.microsoft.com/office/powerpoint/2010/main" val="2118748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Shared </a:t>
            </a:r>
            <a:r>
              <a:rPr lang="en-US" dirty="0" smtClean="0"/>
              <a:t>purpose is only</a:t>
            </a:r>
            <a:r>
              <a:rPr lang="en-US" baseline="0" dirty="0" smtClean="0"/>
              <a:t> a partial definition… (</a:t>
            </a:r>
            <a:r>
              <a:rPr lang="en-US" baseline="0" dirty="0" err="1" smtClean="0"/>
              <a:t>Servage</a:t>
            </a:r>
            <a:r>
              <a:rPr lang="en-US" baseline="0" dirty="0" smtClean="0"/>
              <a:t>, 2008)</a:t>
            </a:r>
            <a:endParaRPr lang="en-US" dirty="0"/>
          </a:p>
        </p:txBody>
      </p:sp>
      <p:sp>
        <p:nvSpPr>
          <p:cNvPr id="4" name="Slide Number Placeholder 3"/>
          <p:cNvSpPr>
            <a:spLocks noGrp="1"/>
          </p:cNvSpPr>
          <p:nvPr>
            <p:ph type="sldNum" sz="quarter" idx="10"/>
          </p:nvPr>
        </p:nvSpPr>
        <p:spPr/>
        <p:txBody>
          <a:bodyPr/>
          <a:lstStyle/>
          <a:p>
            <a:fld id="{63E37B42-62DE-8949-8EC0-B68115CE0FA1}" type="slidenum">
              <a:rPr lang="en-US" smtClean="0"/>
              <a:t>7</a:t>
            </a:fld>
            <a:endParaRPr lang="en-US"/>
          </a:p>
        </p:txBody>
      </p:sp>
    </p:spTree>
    <p:extLst>
      <p:ext uri="{BB962C8B-B14F-4D97-AF65-F5344CB8AC3E}">
        <p14:creationId xmlns:p14="http://schemas.microsoft.com/office/powerpoint/2010/main" val="2574709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403561C-A450-CD4B-A7C1-625E2196214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6403561C-A450-CD4B-A7C1-625E2196214F}" type="datetimeFigureOut">
              <a:rPr lang="en-US" smtClean="0"/>
              <a:t>2/15/16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403561C-A450-CD4B-A7C1-625E2196214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6403561C-A450-CD4B-A7C1-625E2196214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6403561C-A450-CD4B-A7C1-625E2196214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3561C-A450-CD4B-A7C1-625E2196214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3561C-A450-CD4B-A7C1-625E2196214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3561C-A450-CD4B-A7C1-625E2196214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403561C-A450-CD4B-A7C1-625E2196214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3561C-A450-CD4B-A7C1-625E2196214F}" type="datetimeFigureOut">
              <a:rPr lang="en-US" smtClean="0"/>
              <a:t>2/15/16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6403561C-A450-CD4B-A7C1-625E2196214F}" type="datetimeFigureOut">
              <a:rPr lang="en-US" smtClean="0"/>
              <a:t>2/15/16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6403561C-A450-CD4B-A7C1-625E2196214F}" type="datetimeFigureOut">
              <a:rPr lang="en-US" smtClean="0"/>
              <a:t>2/15/16</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F29903EE-C43A-8C41-8F5E-9AFEACC797E8}"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403561C-A450-CD4B-A7C1-625E2196214F}" type="datetimeFigureOut">
              <a:rPr lang="en-US" smtClean="0"/>
              <a:t>2/15/16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3561C-A450-CD4B-A7C1-625E2196214F}" type="datetimeFigureOut">
              <a:rPr lang="en-US" smtClean="0"/>
              <a:t>2/15/16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6403561C-A450-CD4B-A7C1-625E2196214F}" type="datetimeFigureOut">
              <a:rPr lang="en-US" smtClean="0"/>
              <a:t>2/15/16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9903EE-C43A-8C41-8F5E-9AFEACC797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6403561C-A450-CD4B-A7C1-625E2196214F}" type="datetimeFigureOut">
              <a:rPr lang="en-US" smtClean="0"/>
              <a:t>2/15/16</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F29903EE-C43A-8C41-8F5E-9AFEACC797E8}"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768" y="2719395"/>
            <a:ext cx="7591431" cy="1167993"/>
          </a:xfrm>
        </p:spPr>
        <p:txBody>
          <a:bodyPr>
            <a:normAutofit/>
          </a:bodyPr>
          <a:lstStyle/>
          <a:p>
            <a:pPr algn="ctr"/>
            <a:r>
              <a:rPr lang="en-US" sz="3000" dirty="0" smtClean="0"/>
              <a:t>Creating Meaningful </a:t>
            </a:r>
            <a:br>
              <a:rPr lang="en-US" sz="3000" dirty="0" smtClean="0"/>
            </a:br>
            <a:r>
              <a:rPr lang="en-US" sz="3000" dirty="0" smtClean="0"/>
              <a:t>Writing &amp; Learning Communities</a:t>
            </a:r>
            <a:endParaRPr lang="en-US" sz="3000" dirty="0"/>
          </a:p>
        </p:txBody>
      </p:sp>
      <p:sp>
        <p:nvSpPr>
          <p:cNvPr id="3" name="Subtitle 2"/>
          <p:cNvSpPr>
            <a:spLocks noGrp="1"/>
          </p:cNvSpPr>
          <p:nvPr>
            <p:ph type="subTitle" idx="1"/>
          </p:nvPr>
        </p:nvSpPr>
        <p:spPr>
          <a:xfrm>
            <a:off x="866769" y="1587405"/>
            <a:ext cx="7591431" cy="835845"/>
          </a:xfrm>
        </p:spPr>
        <p:txBody>
          <a:bodyPr>
            <a:normAutofit/>
          </a:bodyPr>
          <a:lstStyle/>
          <a:p>
            <a:pPr algn="ctr"/>
            <a:r>
              <a:rPr lang="en-US" sz="3600" dirty="0" smtClean="0"/>
              <a:t>“Somebody’s Pet Project”?</a:t>
            </a:r>
            <a:endParaRPr lang="en-US" sz="3600" dirty="0"/>
          </a:p>
        </p:txBody>
      </p:sp>
      <p:sp>
        <p:nvSpPr>
          <p:cNvPr id="4" name="Rectangle 3"/>
          <p:cNvSpPr/>
          <p:nvPr/>
        </p:nvSpPr>
        <p:spPr>
          <a:xfrm>
            <a:off x="2859040" y="4196997"/>
            <a:ext cx="5599160" cy="584776"/>
          </a:xfrm>
          <a:prstGeom prst="rect">
            <a:avLst/>
          </a:prstGeom>
        </p:spPr>
        <p:txBody>
          <a:bodyPr wrap="square">
            <a:spAutoFit/>
          </a:bodyPr>
          <a:lstStyle/>
          <a:p>
            <a:pPr algn="r"/>
            <a:r>
              <a:rPr lang="en-US" sz="3200" dirty="0" smtClean="0">
                <a:solidFill>
                  <a:schemeClr val="bg1">
                    <a:lumMod val="50000"/>
                  </a:schemeClr>
                </a:solidFill>
              </a:rPr>
              <a:t>Kerri Bright Flinchbaugh</a:t>
            </a:r>
            <a:endParaRPr lang="en-US" sz="3200" dirty="0">
              <a:solidFill>
                <a:schemeClr val="bg1">
                  <a:lumMod val="50000"/>
                </a:schemeClr>
              </a:solidFill>
            </a:endParaRPr>
          </a:p>
        </p:txBody>
      </p:sp>
    </p:spTree>
    <p:extLst>
      <p:ext uri="{BB962C8B-B14F-4D97-AF65-F5344CB8AC3E}">
        <p14:creationId xmlns:p14="http://schemas.microsoft.com/office/powerpoint/2010/main" val="3583787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WLCs as PLCs</a:t>
            </a:r>
            <a:endParaRPr lang="en-US" dirty="0"/>
          </a:p>
        </p:txBody>
      </p:sp>
      <p:sp>
        <p:nvSpPr>
          <p:cNvPr id="3" name="Content Placeholder 2"/>
          <p:cNvSpPr>
            <a:spLocks noGrp="1"/>
          </p:cNvSpPr>
          <p:nvPr>
            <p:ph idx="1"/>
          </p:nvPr>
        </p:nvSpPr>
        <p:spPr>
          <a:xfrm>
            <a:off x="673973" y="2332434"/>
            <a:ext cx="8050927" cy="3933896"/>
          </a:xfrm>
        </p:spPr>
        <p:txBody>
          <a:bodyPr>
            <a:normAutofit fontScale="92500" lnSpcReduction="20000"/>
          </a:bodyPr>
          <a:lstStyle/>
          <a:p>
            <a:r>
              <a:rPr lang="en-US" sz="2400" dirty="0" smtClean="0"/>
              <a:t>Professional Learning Communities core values contend that</a:t>
            </a:r>
          </a:p>
          <a:p>
            <a:pPr marL="514350" indent="-514350">
              <a:buFont typeface="+mj-lt"/>
              <a:buAutoNum type="arabicPeriod"/>
            </a:pPr>
            <a:r>
              <a:rPr lang="en-US" sz="2400" dirty="0" smtClean="0"/>
              <a:t>Professional development (PD) is critical to improve student learning</a:t>
            </a:r>
          </a:p>
          <a:p>
            <a:pPr marL="514350" indent="-514350">
              <a:buFont typeface="+mj-lt"/>
              <a:buAutoNum type="arabicPeriod"/>
            </a:pPr>
            <a:r>
              <a:rPr lang="en-US" sz="2400" dirty="0" smtClean="0"/>
              <a:t>PD is most effective when it’s collaborative and collegial</a:t>
            </a:r>
          </a:p>
          <a:p>
            <a:pPr marL="514350" indent="-514350">
              <a:buFont typeface="+mj-lt"/>
              <a:buAutoNum type="arabicPeriod"/>
            </a:pPr>
            <a:r>
              <a:rPr lang="en-US" sz="2400" dirty="0" smtClean="0"/>
              <a:t>This collaborative work should involve inquiry and problem solving in authentic contexts of daily teaching practices </a:t>
            </a:r>
          </a:p>
          <a:p>
            <a:pPr marL="0" indent="0" algn="r">
              <a:buNone/>
            </a:pPr>
            <a:r>
              <a:rPr lang="en-US" sz="2400" dirty="0" smtClean="0"/>
              <a:t>(</a:t>
            </a:r>
            <a:r>
              <a:rPr lang="en-US" sz="2400" dirty="0" err="1" smtClean="0"/>
              <a:t>Servage</a:t>
            </a:r>
            <a:r>
              <a:rPr lang="en-US" sz="2400" dirty="0" smtClean="0"/>
              <a:t>, 2008)</a:t>
            </a:r>
          </a:p>
          <a:p>
            <a:pPr marL="971550" lvl="1" indent="-514350">
              <a:buFont typeface="+mj-lt"/>
              <a:buAutoNum type="arabicPeriod"/>
            </a:pPr>
            <a:endParaRPr lang="en-US" dirty="0"/>
          </a:p>
        </p:txBody>
      </p:sp>
    </p:spTree>
    <p:extLst>
      <p:ext uri="{BB962C8B-B14F-4D97-AF65-F5344CB8AC3E}">
        <p14:creationId xmlns:p14="http://schemas.microsoft.com/office/powerpoint/2010/main" val="3277303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wIU0cnMTAWiBRzawciUP_yaNMJoAszmvHcaRtYR-ZTM.png"/>
          <p:cNvPicPr>
            <a:picLocks noGrp="1" noChangeAspect="1"/>
          </p:cNvPicPr>
          <p:nvPr>
            <p:ph idx="1"/>
          </p:nvPr>
        </p:nvPicPr>
        <p:blipFill rotWithShape="1">
          <a:blip r:embed="rId3">
            <a:extLst>
              <a:ext uri="{28A0092B-C50C-407E-A947-70E740481C1C}">
                <a14:useLocalDpi xmlns:a14="http://schemas.microsoft.com/office/drawing/2010/main" val="0"/>
              </a:ext>
            </a:extLst>
          </a:blip>
          <a:srcRect l="-62950" r="-62950"/>
          <a:stretch/>
        </p:blipFill>
        <p:spPr>
          <a:xfrm>
            <a:off x="-956242" y="215237"/>
            <a:ext cx="11176487" cy="6146953"/>
          </a:xfrm>
        </p:spPr>
      </p:pic>
    </p:spTree>
    <p:extLst>
      <p:ext uri="{BB962C8B-B14F-4D97-AF65-F5344CB8AC3E}">
        <p14:creationId xmlns:p14="http://schemas.microsoft.com/office/powerpoint/2010/main" val="3538030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2013-2014 WLCs Survey Results</a:t>
            </a:r>
            <a:endParaRPr lang="en-US" dirty="0"/>
          </a:p>
        </p:txBody>
      </p:sp>
      <p:sp>
        <p:nvSpPr>
          <p:cNvPr id="3" name="Content Placeholder 2"/>
          <p:cNvSpPr>
            <a:spLocks noGrp="1"/>
          </p:cNvSpPr>
          <p:nvPr>
            <p:ph idx="1"/>
          </p:nvPr>
        </p:nvSpPr>
        <p:spPr>
          <a:xfrm>
            <a:off x="607300" y="2236530"/>
            <a:ext cx="8117600" cy="4029800"/>
          </a:xfrm>
        </p:spPr>
        <p:txBody>
          <a:bodyPr>
            <a:normAutofit fontScale="85000" lnSpcReduction="20000"/>
          </a:bodyPr>
          <a:lstStyle/>
          <a:p>
            <a:r>
              <a:rPr lang="en-US" dirty="0"/>
              <a:t>Why did you decide to participate in a WLC?</a:t>
            </a:r>
          </a:p>
          <a:p>
            <a:pPr lvl="1"/>
            <a:r>
              <a:rPr lang="en-US" dirty="0"/>
              <a:t>[interdisciplinary] collaboration (4)</a:t>
            </a:r>
          </a:p>
          <a:p>
            <a:pPr lvl="1"/>
            <a:r>
              <a:rPr lang="en-US" dirty="0"/>
              <a:t>increase skills/knowledge (6</a:t>
            </a:r>
            <a:r>
              <a:rPr lang="en-US" dirty="0" smtClean="0"/>
              <a:t>)</a:t>
            </a:r>
          </a:p>
          <a:p>
            <a:r>
              <a:rPr lang="en-US" dirty="0"/>
              <a:t>Amount of structure</a:t>
            </a:r>
          </a:p>
          <a:p>
            <a:pPr lvl="1"/>
            <a:r>
              <a:rPr lang="en-US" dirty="0"/>
              <a:t>Same (7), more (3) – no ‘less’</a:t>
            </a:r>
          </a:p>
          <a:p>
            <a:pPr lvl="1"/>
            <a:r>
              <a:rPr lang="en-US" dirty="0"/>
              <a:t>Facilitator role</a:t>
            </a:r>
          </a:p>
          <a:p>
            <a:pPr lvl="1"/>
            <a:r>
              <a:rPr lang="en-US" dirty="0"/>
              <a:t>Scaffolding</a:t>
            </a:r>
          </a:p>
          <a:p>
            <a:pPr lvl="1"/>
            <a:r>
              <a:rPr lang="en-US" dirty="0" smtClean="0"/>
              <a:t>Use </a:t>
            </a:r>
            <a:r>
              <a:rPr lang="en-US" dirty="0"/>
              <a:t>of </a:t>
            </a:r>
            <a:r>
              <a:rPr lang="en-US" dirty="0" smtClean="0"/>
              <a:t>examples</a:t>
            </a:r>
          </a:p>
          <a:p>
            <a:r>
              <a:rPr lang="en-US" dirty="0" smtClean="0"/>
              <a:t>Overall experience</a:t>
            </a:r>
            <a:endParaRPr lang="en-US" dirty="0"/>
          </a:p>
          <a:p>
            <a:r>
              <a:rPr lang="en-US" dirty="0"/>
              <a:t>Most interesting/useful aspect</a:t>
            </a:r>
          </a:p>
          <a:p>
            <a:pPr lvl="1"/>
            <a:r>
              <a:rPr lang="en-US" dirty="0"/>
              <a:t>Collaborative process (9)</a:t>
            </a:r>
          </a:p>
          <a:p>
            <a:pPr lvl="1"/>
            <a:r>
              <a:rPr lang="en-US" dirty="0"/>
              <a:t>Product (1</a:t>
            </a:r>
            <a:r>
              <a:rPr lang="en-US" dirty="0" smtClean="0"/>
              <a:t>)</a:t>
            </a:r>
          </a:p>
          <a:p>
            <a:endParaRPr lang="en-US" dirty="0"/>
          </a:p>
          <a:p>
            <a:endParaRPr lang="en-US" dirty="0"/>
          </a:p>
        </p:txBody>
      </p:sp>
    </p:spTree>
    <p:extLst>
      <p:ext uri="{BB962C8B-B14F-4D97-AF65-F5344CB8AC3E}">
        <p14:creationId xmlns:p14="http://schemas.microsoft.com/office/powerpoint/2010/main" val="3455105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2014-2015 WLC Revisions</a:t>
            </a:r>
            <a:endParaRPr lang="en-US" dirty="0"/>
          </a:p>
        </p:txBody>
      </p:sp>
      <p:sp>
        <p:nvSpPr>
          <p:cNvPr id="3" name="Content Placeholder 2"/>
          <p:cNvSpPr>
            <a:spLocks noGrp="1"/>
          </p:cNvSpPr>
          <p:nvPr>
            <p:ph idx="1"/>
          </p:nvPr>
        </p:nvSpPr>
        <p:spPr>
          <a:xfrm>
            <a:off x="725817" y="2280602"/>
            <a:ext cx="7999083" cy="3985728"/>
          </a:xfrm>
        </p:spPr>
        <p:txBody>
          <a:bodyPr>
            <a:normAutofit fontScale="92500" lnSpcReduction="10000"/>
          </a:bodyPr>
          <a:lstStyle/>
          <a:p>
            <a:pPr marL="0" indent="0">
              <a:buNone/>
            </a:pPr>
            <a:r>
              <a:rPr lang="en-US" dirty="0" smtClean="0"/>
              <a:t>Reflecting on participant feedback…</a:t>
            </a:r>
          </a:p>
          <a:p>
            <a:r>
              <a:rPr lang="en-US" dirty="0" smtClean="0"/>
              <a:t>Role of facilitator</a:t>
            </a:r>
          </a:p>
          <a:p>
            <a:r>
              <a:rPr lang="en-US" dirty="0" smtClean="0"/>
              <a:t>Scaffolding</a:t>
            </a:r>
          </a:p>
          <a:p>
            <a:r>
              <a:rPr lang="en-US" dirty="0" smtClean="0"/>
              <a:t>Scheduled meetings with timeline</a:t>
            </a:r>
          </a:p>
          <a:p>
            <a:endParaRPr lang="en-US" dirty="0"/>
          </a:p>
          <a:p>
            <a:pPr marL="0" indent="0">
              <a:buNone/>
            </a:pPr>
            <a:r>
              <a:rPr lang="en-US" dirty="0" smtClean="0"/>
              <a:t>Returning to scholarship…</a:t>
            </a:r>
          </a:p>
          <a:p>
            <a:r>
              <a:rPr lang="en-US" dirty="0" smtClean="0"/>
              <a:t>PLCs</a:t>
            </a:r>
          </a:p>
          <a:p>
            <a:r>
              <a:rPr lang="en-US" dirty="0" smtClean="0"/>
              <a:t>Transformative PD</a:t>
            </a:r>
          </a:p>
          <a:p>
            <a:pPr marL="0" indent="0">
              <a:buNone/>
            </a:pPr>
            <a:endParaRPr lang="en-US" dirty="0"/>
          </a:p>
        </p:txBody>
      </p:sp>
    </p:spTree>
    <p:extLst>
      <p:ext uri="{BB962C8B-B14F-4D97-AF65-F5344CB8AC3E}">
        <p14:creationId xmlns:p14="http://schemas.microsoft.com/office/powerpoint/2010/main" val="410946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time…</a:t>
            </a:r>
            <a:endParaRPr lang="en-US" dirty="0"/>
          </a:p>
        </p:txBody>
      </p:sp>
      <p:sp>
        <p:nvSpPr>
          <p:cNvPr id="3" name="Content Placeholder 2"/>
          <p:cNvSpPr>
            <a:spLocks noGrp="1"/>
          </p:cNvSpPr>
          <p:nvPr>
            <p:ph idx="1"/>
          </p:nvPr>
        </p:nvSpPr>
        <p:spPr>
          <a:xfrm>
            <a:off x="725817" y="2254686"/>
            <a:ext cx="7999083" cy="4011644"/>
          </a:xfrm>
        </p:spPr>
        <p:txBody>
          <a:bodyPr>
            <a:normAutofit/>
          </a:bodyPr>
          <a:lstStyle/>
          <a:p>
            <a:r>
              <a:rPr lang="en-US" sz="2400" dirty="0" smtClean="0"/>
              <a:t>Determine dedicated time to meet</a:t>
            </a:r>
          </a:p>
          <a:p>
            <a:r>
              <a:rPr lang="en-US" sz="2400" dirty="0" smtClean="0"/>
              <a:t>Continue to revise the final project expectations</a:t>
            </a:r>
          </a:p>
          <a:p>
            <a:r>
              <a:rPr lang="en-US" sz="2400" dirty="0" smtClean="0"/>
              <a:t>Continue to revise the structured schedule</a:t>
            </a:r>
          </a:p>
          <a:p>
            <a:r>
              <a:rPr lang="en-US" sz="2400" dirty="0" smtClean="0"/>
              <a:t>Provide access to more examples </a:t>
            </a:r>
            <a:endParaRPr lang="en-US" sz="2400" dirty="0"/>
          </a:p>
        </p:txBody>
      </p:sp>
    </p:spTree>
    <p:extLst>
      <p:ext uri="{BB962C8B-B14F-4D97-AF65-F5344CB8AC3E}">
        <p14:creationId xmlns:p14="http://schemas.microsoft.com/office/powerpoint/2010/main" val="1111349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Questions</a:t>
            </a:r>
            <a:endParaRPr lang="en-US" dirty="0"/>
          </a:p>
        </p:txBody>
      </p:sp>
      <p:sp>
        <p:nvSpPr>
          <p:cNvPr id="3" name="Content Placeholder 2"/>
          <p:cNvSpPr>
            <a:spLocks noGrp="1"/>
          </p:cNvSpPr>
          <p:nvPr>
            <p:ph idx="1"/>
          </p:nvPr>
        </p:nvSpPr>
        <p:spPr>
          <a:xfrm>
            <a:off x="777661" y="2280602"/>
            <a:ext cx="7947239" cy="3985728"/>
          </a:xfrm>
        </p:spPr>
        <p:txBody>
          <a:bodyPr>
            <a:normAutofit/>
          </a:bodyPr>
          <a:lstStyle/>
          <a:p>
            <a:r>
              <a:rPr lang="en-US" sz="2400" dirty="0" smtClean="0"/>
              <a:t>How can we best build and support communities?</a:t>
            </a:r>
          </a:p>
          <a:p>
            <a:r>
              <a:rPr lang="en-US" sz="2400" dirty="0" smtClean="0"/>
              <a:t>How can we best prepared faculty facilitators?</a:t>
            </a:r>
            <a:endParaRPr lang="en-US" sz="2400" dirty="0"/>
          </a:p>
        </p:txBody>
      </p:sp>
    </p:spTree>
    <p:extLst>
      <p:ext uri="{BB962C8B-B14F-4D97-AF65-F5344CB8AC3E}">
        <p14:creationId xmlns:p14="http://schemas.microsoft.com/office/powerpoint/2010/main" val="4163746484"/>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222</TotalTime>
  <Words>1282</Words>
  <Application>Microsoft Macintosh PowerPoint</Application>
  <PresentationFormat>On-screen Show (4:3)</PresentationFormat>
  <Paragraphs>173</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Perception</vt:lpstr>
      <vt:lpstr>Creating Meaningful  Writing &amp; Learning Communities</vt:lpstr>
      <vt:lpstr>WLCs as PLCs</vt:lpstr>
      <vt:lpstr>PowerPoint Presentation</vt:lpstr>
      <vt:lpstr>2013-2014 WLCs Survey Results</vt:lpstr>
      <vt:lpstr>2014-2015 WLC Revisions</vt:lpstr>
      <vt:lpstr>Next time…</vt:lpstr>
      <vt:lpstr>Key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Meaningful  Writing &amp; Learning Communities</dc:title>
  <dc:creator>Kerri Flinchbaugh</dc:creator>
  <cp:lastModifiedBy>Kerri Flinchbaugh</cp:lastModifiedBy>
  <cp:revision>24</cp:revision>
  <dcterms:created xsi:type="dcterms:W3CDTF">2015-03-14T16:20:44Z</dcterms:created>
  <dcterms:modified xsi:type="dcterms:W3CDTF">2016-02-15T19:29:22Z</dcterms:modified>
</cp:coreProperties>
</file>